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1" r:id="rId29"/>
    <p:sldId id="285" r:id="rId30"/>
    <p:sldId id="286" r:id="rId31"/>
    <p:sldId id="287" r:id="rId32"/>
    <p:sldId id="279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8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4" d="100"/>
          <a:sy n="64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98D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Влияние стиля семейного воспитания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 личностные особенности подростка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933056"/>
            <a:ext cx="4752528" cy="2520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педагог-психолог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ДО «ДДТ» Ясногорского района Тульской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Антонова Лидия Викторовна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ыступление 10.10.2019\druz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07" y="4047951"/>
            <a:ext cx="4219293" cy="2810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Если в семье доминирующим является </a:t>
            </a:r>
            <a:r>
              <a:rPr lang="ru-RU" dirty="0" smtClean="0"/>
              <a:t>отец…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906888" cy="5373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Такая </a:t>
            </a:r>
            <a:r>
              <a:rPr lang="ru-RU" dirty="0"/>
              <a:t>ситуация в семье формирует у подростка безынициативность, неумение постоять за себя, стремление подстроиться под других. В школе дети из этих семей могут быть чрезмерно агрессивны, любыми средствами стараясь захватить лидерство в классе. Особенно это проявляется у мальчиков, так как они перенимают от отца стереотип подавляющего жесткого мужского поведения.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противном случае дети замкнуты, постоянно подавлены, нерешительны, трудно вступают в контакт со сверстниками, легко поддаются влиянию более сильных ребят.</a:t>
            </a:r>
          </a:p>
          <a:p>
            <a:endParaRPr lang="ru-RU" dirty="0"/>
          </a:p>
        </p:txBody>
      </p:sp>
      <p:pic>
        <p:nvPicPr>
          <p:cNvPr id="6145" name="Picture 1" descr="G:\выступление 10.10.2019\45b9c23c3a4e4ef59d552cea5fbef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4704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тех семьях, где доминирует </a:t>
            </a:r>
            <a:r>
              <a:rPr lang="ru-RU" dirty="0" smtClean="0"/>
              <a:t>мать…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мальчиков из-за постоянного дефицита нежности и материнской любви, отсутствия положительно примера мужского поведения формируется чувство подавленности, безволие, неумение самостоятельно принимать решения, иногда возможны проявления агрессии по отношению к представителям противоположного пола. </a:t>
            </a:r>
          </a:p>
        </p:txBody>
      </p:sp>
      <p:pic>
        <p:nvPicPr>
          <p:cNvPr id="7169" name="Picture 1" descr="G:\выступление 10.10.2019\72362_500x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0855"/>
            <a:ext cx="4716016" cy="31220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G:\выступление 10.10.2019\article-new-thumbnail-ehow-images-a05-gh-b9-stop-arguing-_your-teen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728" y="2996952"/>
            <a:ext cx="6636272" cy="3647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тех семьях, где доминирует </a:t>
            </a:r>
            <a:r>
              <a:rPr lang="ru-RU" dirty="0" smtClean="0"/>
              <a:t>мать…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042792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девочек из таких семей не сформировано представление о женственности, так как они перенимают материнский стиль поведения. Девочки ведут себя вызывающе, </a:t>
            </a:r>
            <a:r>
              <a:rPr lang="ru-RU" dirty="0" smtClean="0"/>
              <a:t>     грубы </a:t>
            </a:r>
            <a:r>
              <a:rPr lang="ru-RU" dirty="0"/>
              <a:t>с окружающими, иногда даже жестоки.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3600" dirty="0"/>
              <a:t>В </a:t>
            </a:r>
            <a:r>
              <a:rPr lang="ru-RU" sz="3600" dirty="0" smtClean="0"/>
              <a:t>семьях</a:t>
            </a:r>
            <a:r>
              <a:rPr lang="ru-RU" sz="3600" dirty="0"/>
              <a:t>, где родители ведут постоянную борьбу между собой за </a:t>
            </a:r>
            <a:r>
              <a:rPr lang="ru-RU" sz="3600" dirty="0" smtClean="0"/>
              <a:t>главенство…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392" y="1268760"/>
            <a:ext cx="547260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/>
              <a:t>подрастающего человека формируется приспособленчество, двуличие, лживость. Склонность к вымогательству. В школе отношения со сверстниками такие дети строят с позиции выгоды для себя, у них не бывает настоящих друзей, они трусливы, заискивают перед сильными.</a:t>
            </a:r>
          </a:p>
        </p:txBody>
      </p:sp>
      <p:sp>
        <p:nvSpPr>
          <p:cNvPr id="4098" name="AutoShape 2" descr="Картинки по запросу хитрый подр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хитрый подр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G:\выступление 10.10.2019\хитрый-подросток-на-белой-предпосылке-151259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7"/>
            <a:ext cx="4067944" cy="27102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семьях, где родители </a:t>
            </a:r>
            <a:r>
              <a:rPr lang="ru-RU" dirty="0"/>
              <a:t>изолированы друг от </a:t>
            </a:r>
            <a:r>
              <a:rPr lang="ru-RU" dirty="0" smtClean="0"/>
              <a:t>друга…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258816" cy="48531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Ребенок </a:t>
            </a:r>
            <a:r>
              <a:rPr lang="ru-RU" dirty="0"/>
              <a:t>остается без надзора, привыкает к вседозволенности. К его переживаниям родители проявляют мало внимания, нет интереса к его делам и проблемам. Это приводит к </a:t>
            </a:r>
            <a:r>
              <a:rPr lang="ru-RU" dirty="0" err="1"/>
              <a:t>девиантному</a:t>
            </a:r>
            <a:r>
              <a:rPr lang="ru-RU" dirty="0"/>
              <a:t> поведению из-за неудовлетворенной потребности в любви и привязанности.</a:t>
            </a:r>
          </a:p>
          <a:p>
            <a:endParaRPr lang="ru-RU" dirty="0"/>
          </a:p>
        </p:txBody>
      </p:sp>
      <p:sp>
        <p:nvSpPr>
          <p:cNvPr id="3074" name="AutoShape 2" descr="Картинки по запросу девиантный подрос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G:\выступление 10.10.2019\upl_1523443253_268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17641"/>
            <a:ext cx="5004048" cy="32403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 семьях, где один </a:t>
            </a:r>
            <a:r>
              <a:rPr lang="ru-RU" sz="3200" dirty="0" smtClean="0"/>
              <a:t>или </a:t>
            </a:r>
            <a:r>
              <a:rPr lang="ru-RU" sz="3200" dirty="0"/>
              <a:t>оба </a:t>
            </a:r>
            <a:r>
              <a:rPr lang="ru-RU" sz="3200" dirty="0" smtClean="0"/>
              <a:t>уклоняются </a:t>
            </a:r>
            <a:r>
              <a:rPr lang="ru-RU" sz="3200" dirty="0"/>
              <a:t>от выполнения </a:t>
            </a:r>
            <a:r>
              <a:rPr lang="ru-RU" sz="3200" dirty="0" smtClean="0"/>
              <a:t>родительских обязанностей…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5184" y="1600200"/>
            <a:ext cx="4258816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испытывают чувство вины за свою ненужность родителям, у них занижена самооценка, они скрытны. В школе такие ребята чаще всего изолированы от коллектива сверстников, стесняются своего </a:t>
            </a:r>
            <a:r>
              <a:rPr lang="ru-RU" dirty="0" smtClean="0"/>
              <a:t>внешнего вида.</a:t>
            </a:r>
            <a:br>
              <a:rPr lang="ru-RU" dirty="0" smtClean="0"/>
            </a:br>
            <a:endParaRPr lang="ru-RU" b="1" dirty="0" smtClean="0"/>
          </a:p>
        </p:txBody>
      </p:sp>
      <p:pic>
        <p:nvPicPr>
          <p:cNvPr id="2049" name="Picture 1" descr="G:\выступление 10.10.2019\24257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227901" cy="3511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700" dirty="0"/>
              <a:t> </a:t>
            </a:r>
            <a:r>
              <a:rPr lang="ru-RU" sz="3600" dirty="0" smtClean="0"/>
              <a:t>Классификация </a:t>
            </a:r>
            <a:r>
              <a:rPr lang="ru-RU" sz="3600" dirty="0"/>
              <a:t>стилей воспитания детей подросткового </a:t>
            </a:r>
            <a:r>
              <a:rPr lang="ru-RU" sz="3600" dirty="0" smtClean="0"/>
              <a:t>возраста</a:t>
            </a:r>
            <a:endParaRPr lang="ru-RU" sz="3600" dirty="0"/>
          </a:p>
        </p:txBody>
      </p:sp>
      <p:pic>
        <p:nvPicPr>
          <p:cNvPr id="1033" name="Picture 9" descr="G:\выступление 10.10.2019\pic12_5_1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68824"/>
            <a:ext cx="4652235" cy="3489176"/>
          </a:xfrm>
          <a:prstGeom prst="rect">
            <a:avLst/>
          </a:prstGeom>
          <a:noFill/>
        </p:spPr>
      </p:pic>
      <p:pic>
        <p:nvPicPr>
          <p:cNvPr id="1032" name="Picture 8" descr="G:\выступление 10.10.2019\img_imgtop_reg_1_16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2649894" cy="3312368"/>
          </a:xfrm>
          <a:prstGeom prst="rect">
            <a:avLst/>
          </a:prstGeom>
          <a:noFill/>
        </p:spPr>
      </p:pic>
      <p:pic>
        <p:nvPicPr>
          <p:cNvPr id="1031" name="Picture 7" descr="G:\выступление 10.10.2019\Андрей_Лич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520280" cy="34242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71792" y="465313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Эдмонд Георгиевич </a:t>
            </a:r>
            <a:r>
              <a:rPr lang="ru-RU" sz="2400" b="1" dirty="0" err="1" smtClean="0"/>
              <a:t>Эйдемиллер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25144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Андрей Евгеньевич </a:t>
            </a:r>
            <a:r>
              <a:rPr lang="ru-RU" sz="2400" b="1" dirty="0" err="1" smtClean="0"/>
              <a:t>Личко</a:t>
            </a:r>
            <a:endParaRPr lang="ru-RU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G:\выступление 10.10.2019\strah-neudach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5076056" cy="286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1872208" cy="2880320"/>
          </a:xfrm>
          <a:prstGeom prst="rect">
            <a:avLst/>
          </a:prstGeom>
          <a:solidFill>
            <a:schemeClr val="bg1"/>
          </a:solidFill>
          <a:ln w="0" cmpd="dbl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Гипопротекция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196752"/>
            <a:ext cx="554461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Недостаток </a:t>
            </a:r>
            <a:r>
              <a:rPr lang="ru-RU" dirty="0"/>
              <a:t>опеки и контроля. </a:t>
            </a:r>
            <a:endParaRPr lang="ru-RU" dirty="0" smtClean="0"/>
          </a:p>
          <a:p>
            <a:r>
              <a:rPr lang="ru-RU" dirty="0" smtClean="0"/>
              <a:t>Ребенок </a:t>
            </a:r>
            <a:r>
              <a:rPr lang="ru-RU" dirty="0"/>
              <a:t>остается без надзора.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подростку проявляют мало внимания, нет интереса к его делам, часты физическая заброшенность и </a:t>
            </a:r>
            <a:r>
              <a:rPr lang="ru-RU" dirty="0" err="1"/>
              <a:t>неухоженность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Невключенность</a:t>
            </a:r>
            <a:r>
              <a:rPr lang="ru-RU" dirty="0"/>
              <a:t> ребенка в жизнь семьи приводит к асоциальному поведению из-за неудовлетворенности потребности в любви и привязанности.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Доминирующая </a:t>
            </a:r>
            <a:r>
              <a:rPr lang="ru-RU" i="1" dirty="0" err="1" smtClean="0"/>
              <a:t>гиперпротекция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3538736" cy="460851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 </a:t>
            </a:r>
            <a:r>
              <a:rPr lang="ru-RU" dirty="0" smtClean="0"/>
              <a:t>Повышенное внимание </a:t>
            </a:r>
            <a:r>
              <a:rPr lang="ru-RU" dirty="0"/>
              <a:t>и </a:t>
            </a:r>
            <a:r>
              <a:rPr lang="ru-RU" dirty="0" smtClean="0"/>
              <a:t>забота </a:t>
            </a:r>
            <a:r>
              <a:rPr lang="ru-RU" dirty="0"/>
              <a:t>к </a:t>
            </a:r>
            <a:r>
              <a:rPr lang="ru-RU" dirty="0" smtClean="0"/>
              <a:t>ребенку.</a:t>
            </a:r>
          </a:p>
          <a:p>
            <a:r>
              <a:rPr lang="ru-RU" dirty="0" smtClean="0"/>
              <a:t>Ребенка </a:t>
            </a:r>
            <a:r>
              <a:rPr lang="ru-RU" dirty="0"/>
              <a:t>не приучают к самостоятельности, подавляют развитие его чувства самостоятельности и ответственности.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приводит либо к реакции эмансипации, либо к безынициативности, неумению постоять за себя.</a:t>
            </a:r>
          </a:p>
          <a:p>
            <a:endParaRPr lang="ru-RU" dirty="0"/>
          </a:p>
        </p:txBody>
      </p:sp>
      <p:pic>
        <p:nvPicPr>
          <p:cNvPr id="44033" name="Picture 1" descr="C:\Users\Лидочка\AppData\Local\Temp\Rar$DIa10356.23911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852" y="0"/>
            <a:ext cx="46421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Потворствующая </a:t>
            </a:r>
            <a:r>
              <a:rPr lang="ru-RU" i="1" dirty="0" err="1" smtClean="0"/>
              <a:t>гиперпротекция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824536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</a:t>
            </a:r>
            <a:r>
              <a:rPr lang="ru-RU" dirty="0" smtClean="0"/>
              <a:t>«</a:t>
            </a:r>
            <a:r>
              <a:rPr lang="ru-RU" dirty="0" smtClean="0"/>
              <a:t>кумира семьи». </a:t>
            </a:r>
            <a:endParaRPr lang="ru-RU" dirty="0" smtClean="0"/>
          </a:p>
          <a:p>
            <a:r>
              <a:rPr lang="ru-RU" dirty="0" smtClean="0"/>
              <a:t>Результат </a:t>
            </a:r>
            <a:r>
              <a:rPr lang="ru-RU" dirty="0"/>
              <a:t>такого воспитания проявляется в высоком уровне притязаний, стремлении к лидерству при </a:t>
            </a:r>
            <a:r>
              <a:rPr lang="ru-RU" dirty="0" smtClean="0"/>
              <a:t>недостаточном </a:t>
            </a:r>
            <a:r>
              <a:rPr lang="ru-RU" dirty="0"/>
              <a:t>упорстве и опоре на свои силы.</a:t>
            </a:r>
          </a:p>
          <a:p>
            <a:endParaRPr lang="ru-RU" dirty="0"/>
          </a:p>
        </p:txBody>
      </p:sp>
      <p:pic>
        <p:nvPicPr>
          <p:cNvPr id="43009" name="Picture 1" descr="G:\выступление 10.10.2019\upl_auto_1497247325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44386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9"/>
            <a:ext cx="8604448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Семья </a:t>
            </a:r>
            <a:r>
              <a:rPr lang="ru-RU" dirty="0"/>
              <a:t>выступает как </a:t>
            </a:r>
            <a:r>
              <a:rPr lang="ru-RU" dirty="0" smtClean="0"/>
              <a:t>первый воспитательный </a:t>
            </a:r>
            <a:r>
              <a:rPr lang="ru-RU" dirty="0"/>
              <a:t>институт, связь с которым человек ощущает на протяжении всей своей жизни.</a:t>
            </a:r>
          </a:p>
          <a:p>
            <a:endParaRPr lang="ru-RU" dirty="0"/>
          </a:p>
        </p:txBody>
      </p:sp>
      <p:sp>
        <p:nvSpPr>
          <p:cNvPr id="15362" name="AutoShape 2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G:\выступление 10.10.2019\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912768" cy="3848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Эмоциональное отвержение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i="1" dirty="0"/>
              <a:t> </a:t>
            </a:r>
            <a:r>
              <a:rPr lang="ru-RU" dirty="0"/>
              <a:t>Ребенком тяготятся. Его потребности игнорируются. Иногда с ним жестоко обращаются.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стиль воспитания оказывает наиболее отрицательное воздействие на развитие ребенка.</a:t>
            </a:r>
          </a:p>
          <a:p>
            <a:endParaRPr lang="ru-RU" dirty="0"/>
          </a:p>
        </p:txBody>
      </p:sp>
      <p:pic>
        <p:nvPicPr>
          <p:cNvPr id="41985" name="Picture 1" descr="G:\выступление 10.10.2019\d8b1201e235981efcbe4b81f9e66b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3861048"/>
            <a:ext cx="4385783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Лидочка\AppData\Local\Temp\Rar$DIa10356.7747\image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534" y="1556792"/>
            <a:ext cx="3553466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Жестокие взаимоотношения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084168" cy="45259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Могут </a:t>
            </a:r>
            <a:r>
              <a:rPr lang="ru-RU" dirty="0"/>
              <a:t>проявляться открыто, когда на ребенке срывают зло, применяя насилие, или быть скрытыми, когда между родителями и ребенком стоит </a:t>
            </a:r>
            <a:r>
              <a:rPr lang="ru-RU" dirty="0" smtClean="0"/>
              <a:t>«</a:t>
            </a:r>
            <a:r>
              <a:rPr lang="ru-RU" dirty="0" smtClean="0"/>
              <a:t>стена» </a:t>
            </a:r>
            <a:r>
              <a:rPr lang="ru-RU" dirty="0"/>
              <a:t>эмоциональной холодности и враждебности.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G:\выступление 10.10.2019\heavy-93455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718825" cy="3140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Повышенная </a:t>
            </a:r>
            <a:br>
              <a:rPr lang="ru-RU" i="1" dirty="0" smtClean="0"/>
            </a:br>
            <a:r>
              <a:rPr lang="ru-RU" i="1" dirty="0" smtClean="0"/>
              <a:t>моральная ответственность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0200"/>
            <a:ext cx="5724128" cy="485313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От </a:t>
            </a:r>
            <a:r>
              <a:rPr lang="ru-RU" dirty="0"/>
              <a:t>ребенка требуют честности, порядочности, чувства </a:t>
            </a:r>
            <a:r>
              <a:rPr lang="ru-RU" dirty="0" smtClean="0"/>
              <a:t>долга, не </a:t>
            </a:r>
            <a:r>
              <a:rPr lang="ru-RU" dirty="0"/>
              <a:t>соответственно его возрасту. Игнорируя интересы и </a:t>
            </a:r>
            <a:r>
              <a:rPr lang="ru-RU" dirty="0" smtClean="0"/>
              <a:t>возможности подростка</a:t>
            </a:r>
            <a:r>
              <a:rPr lang="ru-RU" dirty="0"/>
              <a:t>, возлагают на него ответственность за благополучие близких.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G:\выступление 10.10.2019\руки.jpg"/>
          <p:cNvPicPr>
            <a:picLocks noChangeAspect="1" noChangeArrowheads="1"/>
          </p:cNvPicPr>
          <p:nvPr/>
        </p:nvPicPr>
        <p:blipFill>
          <a:blip r:embed="rId2" cstate="print">
            <a:lum bright="34000" contrast="18000"/>
          </a:blip>
          <a:srcRect/>
          <a:stretch>
            <a:fillRect/>
          </a:stretch>
        </p:blipFill>
        <p:spPr bwMode="auto">
          <a:xfrm>
            <a:off x="182820" y="0"/>
            <a:ext cx="87783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Фактором</a:t>
            </a:r>
            <a:r>
              <a:rPr lang="ru-RU" b="1" dirty="0"/>
              <a:t>, влияющим на развитие личностных качеств подростка является семья и тип семейных взаимоотношений. </a:t>
            </a:r>
            <a:endParaRPr lang="ru-RU" b="1" dirty="0" smtClean="0"/>
          </a:p>
          <a:p>
            <a:r>
              <a:rPr lang="ru-RU" b="1" dirty="0" smtClean="0"/>
              <a:t>Частые </a:t>
            </a:r>
            <a:r>
              <a:rPr lang="ru-RU" b="1" dirty="0"/>
              <a:t>конфликты, </a:t>
            </a:r>
            <a:r>
              <a:rPr lang="ru-RU" b="1" dirty="0" smtClean="0"/>
              <a:t>неблагополучный </a:t>
            </a:r>
            <a:r>
              <a:rPr lang="ru-RU" b="1" dirty="0"/>
              <a:t>микроклимат семьи, неумение найти общий язык со своими детьми оказывают отрицательное воздействие на формирование и развитие эмоционально-волевой сферы подростков. </a:t>
            </a:r>
            <a:endParaRPr lang="ru-RU" b="1" dirty="0" smtClean="0"/>
          </a:p>
          <a:p>
            <a:r>
              <a:rPr lang="ru-RU" b="1" dirty="0" smtClean="0"/>
              <a:t>Отрицательно </a:t>
            </a:r>
            <a:r>
              <a:rPr lang="ru-RU" b="1" dirty="0"/>
              <a:t>влияет на развитие подрастающей личности тип взаимоотношений в семье. </a:t>
            </a:r>
            <a:endParaRPr lang="ru-RU" b="1" dirty="0" smtClean="0"/>
          </a:p>
          <a:p>
            <a:r>
              <a:rPr lang="ru-RU" b="1" dirty="0" smtClean="0"/>
              <a:t>Все </a:t>
            </a:r>
            <a:r>
              <a:rPr lang="ru-RU" b="1" dirty="0"/>
              <a:t>эти недостатки воспитания оказывают негативное влияние на формирование личности, а также могут явиться причиной трудностей в общении подростка в будущем.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G:\выступление 10.10.2019\Детские-рисунки-на-тему-семья-Мама-папа-я-вместе-дружная-семья-33.jpg"/>
          <p:cNvPicPr>
            <a:picLocks noChangeAspect="1" noChangeArrowheads="1"/>
          </p:cNvPicPr>
          <p:nvPr/>
        </p:nvPicPr>
        <p:blipFill>
          <a:blip r:embed="rId2" cstate="print">
            <a:lum bright="22000" contrast="44000"/>
          </a:blip>
          <a:srcRect/>
          <a:stretch>
            <a:fillRect/>
          </a:stretch>
        </p:blipFill>
        <p:spPr bwMode="auto">
          <a:xfrm>
            <a:off x="755576" y="220980"/>
            <a:ext cx="7795260" cy="66370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0610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Детско-родительские отношения являются базой для развития ребёнка. Взрослым важно владеть навыками эффективного взаимодействия с ребёнком в различных ситуациях.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- процесс сложный и многогранный. Кроме целенаправленного  воспитания, осуществляемого родителями, на  ребёнка  влияет  атмосфера семьи, семейные условия и ценности.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G:\выступление 10.10.2019\3-400x225.jpg"/>
          <p:cNvPicPr>
            <a:picLocks noChangeAspect="1" noChangeArrowheads="1"/>
          </p:cNvPicPr>
          <p:nvPr/>
        </p:nvPicPr>
        <p:blipFill>
          <a:blip r:embed="rId2" cstate="print">
            <a:lum bright="30000" contrast="14000"/>
          </a:blip>
          <a:srcRect/>
          <a:stretch>
            <a:fillRect/>
          </a:stretch>
        </p:blipFill>
        <p:spPr bwMode="auto">
          <a:xfrm>
            <a:off x="1" y="1196752"/>
            <a:ext cx="9144000" cy="53149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воспитание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Семейное 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более или менее осознаваемые усилия по взращиванию ребенка, предпринимаемые родителями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Содержание, характер и результаты семейного воспитания зависят от ряда характеристик семьи, в первую очередь от тех личностных ресурсов, которые в ней имеются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6054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18" r="9618"/>
          <a:stretch>
            <a:fillRect/>
          </a:stretch>
        </p:blipFill>
        <p:spPr>
          <a:xfrm>
            <a:off x="1331640" y="533400"/>
            <a:ext cx="6212160" cy="4293699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043608" y="4941168"/>
            <a:ext cx="6437312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ресурсы, в частности уровень образования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социальный статус, ценностные ориентации, уровень притязаний, увлечения, вкусы влияют на цели и стиль семейного воспитания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180-1209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61607" y="0"/>
            <a:ext cx="9205607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гармоничных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детско-родительских отношений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34704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равенства, право принимать и понимать других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добровольности, отсутствие насилия над личностью другого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открытости и искренности, признавать свои ошибки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взаимного уважения друг к другу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G:\выступление 10.10.2019\1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7" y="3284984"/>
            <a:ext cx="2766053" cy="20745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G:\выступление 10.10.2019\raduga-belyj-fon.jpg"/>
          <p:cNvPicPr>
            <a:picLocks noChangeAspect="1" noChangeArrowheads="1"/>
          </p:cNvPicPr>
          <p:nvPr/>
        </p:nvPicPr>
        <p:blipFill>
          <a:blip r:embed="rId2" cstate="print">
            <a:lum bright="36000" contrast="26000"/>
          </a:blip>
          <a:srcRect/>
          <a:stretch>
            <a:fillRect/>
          </a:stretch>
        </p:blipFill>
        <p:spPr bwMode="auto">
          <a:xfrm>
            <a:off x="0" y="1966493"/>
            <a:ext cx="9144000" cy="4891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гармоничных детско-родительских отношений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Удовлетворение базовых потребностей ребенка: безопасности, принятия, признания индивидуальности  и сохранение автономии «Я»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Достаточный уровень рефлексии родителей относительно индивидуальных особенностей ребенка, понимание их социально-психологической природы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Сознательная организация родителями конструктивного стиля взаимодействия с ребенком, согласно его индивидуальным особенностям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:\выступление 10.10.2019\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32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Семья </a:t>
            </a:r>
            <a:r>
              <a:rPr lang="ru-RU" b="1" dirty="0"/>
              <a:t>может выступать в качестве как положительного, так и отрицательного фактора </a:t>
            </a:r>
            <a:r>
              <a:rPr lang="ru-RU" b="1" dirty="0" smtClean="0"/>
              <a:t>воспитания, поэтому проблема </a:t>
            </a:r>
            <a:r>
              <a:rPr lang="ru-RU" b="1" dirty="0"/>
              <a:t>влияния семейного воспитания на развитие и становление личности является столь актуальной.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связи с особой воспитательной ролью семьи возникает вопрос о том, как сделать так, чтобы максимизировать положительные и свести к минимуму отрицательные влияния семьи на воспитание ребенка.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0"/>
            <a:ext cx="8712968" cy="61261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главная задача каждого родителя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ребёнка к взрослой жизни.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Если ребёнок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чувствует любовь, заботу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родителей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формирует в его сознании эмоциональную стабильность, принципы сотрудничества и ответственности.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G:\выступление 10.10.2019\149881099159560a6fbb22a1.02164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355" y="2924944"/>
            <a:ext cx="6276153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G:\выступление 10.10.2019\48557302-family-on-hands-pattern-white-background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>
            <a:off x="5076056" y="692696"/>
            <a:ext cx="4304407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Десять способов проявления родительской любви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телесной любви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Говорите, что Вы их любите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3ащита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Поддержка, подбадривание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необходимо объяснять, что когда Вы его ругаете, то беспокоитесь за него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Разговаривайте с детьми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Выбирайте слова и выражения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Отдавайте детям своё время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направлена ко всем членам семьи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G:\выступление 10.10.2019\34107703._UY1200_SS1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344" y="2132856"/>
            <a:ext cx="4523656" cy="4523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3285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"Проблемные", "трудные", "непослушные" и "невозможные" дети, так же как дети "с комплексами", "забитые" или "несчастные" — всегда результат неправильно сложившихся отношений в семье. </a:t>
            </a:r>
            <a:endParaRPr lang="ru-RU" sz="3600" dirty="0"/>
          </a:p>
        </p:txBody>
      </p:sp>
      <p:sp>
        <p:nvSpPr>
          <p:cNvPr id="37890" name="AutoShape 2" descr="Общаться с ребенком. Как? Гиппенрейтер Ю.Б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выступление 10.10.2019\bhbs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G:\выступление 10.10.2019\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2944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Семья - как малая социальная группа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952328"/>
          </a:xfrm>
        </p:spPr>
        <p:txBody>
          <a:bodyPr/>
          <a:lstStyle/>
          <a:p>
            <a:pPr algn="ctr"/>
            <a:r>
              <a:rPr lang="ru-RU" b="1" dirty="0"/>
              <a:t>Семья – малая социальная группа, основанная на браке, кровном родстве или усыновлении и связанная общностью быта, отношениями взаимопомощи и взаимной ответственностью.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G:\выступление 10.10.2019\с4.jpg"/>
          <p:cNvPicPr>
            <a:picLocks noChangeAspect="1" noChangeArrowheads="1"/>
          </p:cNvPicPr>
          <p:nvPr/>
        </p:nvPicPr>
        <p:blipFill>
          <a:blip r:embed="rId2" cstate="print">
            <a:lum bright="4000" contrast="84000"/>
          </a:blip>
          <a:srcRect/>
          <a:stretch>
            <a:fillRect/>
          </a:stretch>
        </p:blipFill>
        <p:spPr bwMode="auto">
          <a:xfrm>
            <a:off x="539552" y="2682704"/>
            <a:ext cx="8244408" cy="4175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Семья как основной фактор, влияющий на развитие личности подростка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Родители влияют на поведение своих детей тремя основными способами:</a:t>
            </a:r>
          </a:p>
          <a:p>
            <a:pPr lvl="0">
              <a:buNone/>
            </a:pPr>
            <a:r>
              <a:rPr lang="ru-RU" dirty="0" smtClean="0"/>
              <a:t>1) Своим </a:t>
            </a:r>
            <a:r>
              <a:rPr lang="ru-RU" dirty="0"/>
              <a:t>собственным поведением они создают ситуации, которые формируют определенное поведение </a:t>
            </a:r>
            <a:r>
              <a:rPr lang="ru-RU" dirty="0" smtClean="0"/>
              <a:t>детей; 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2) </a:t>
            </a:r>
            <a:r>
              <a:rPr lang="ru-RU" dirty="0"/>
              <a:t>С</a:t>
            </a:r>
            <a:r>
              <a:rPr lang="ru-RU" dirty="0" smtClean="0"/>
              <a:t>лужат </a:t>
            </a:r>
            <a:r>
              <a:rPr lang="ru-RU" dirty="0"/>
              <a:t>ролевыми моделями для </a:t>
            </a:r>
            <a:r>
              <a:rPr lang="ru-RU" dirty="0" smtClean="0"/>
              <a:t>идентификации;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3) Выборочно </a:t>
            </a:r>
            <a:r>
              <a:rPr lang="ru-RU" dirty="0"/>
              <a:t>вознаграждают, подкрепляют определенные действия.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выступление 10.10.2019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3990"/>
            <a:ext cx="4716016" cy="31440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5"/>
            <a:ext cx="8219256" cy="3384376"/>
          </a:xfrm>
        </p:spPr>
        <p:txBody>
          <a:bodyPr>
            <a:normAutofit/>
          </a:bodyPr>
          <a:lstStyle/>
          <a:p>
            <a:r>
              <a:rPr lang="ru-RU" dirty="0"/>
              <a:t>Большое влияние на развитие личности оказывает </a:t>
            </a:r>
            <a:r>
              <a:rPr lang="ru-RU" dirty="0" smtClean="0"/>
              <a:t>семейное </a:t>
            </a:r>
            <a:r>
              <a:rPr lang="ru-RU" dirty="0"/>
              <a:t>сознание. </a:t>
            </a:r>
            <a:r>
              <a:rPr lang="ru-RU" dirty="0" smtClean="0"/>
              <a:t>На </a:t>
            </a:r>
            <a:r>
              <a:rPr lang="ru-RU" dirty="0"/>
              <a:t>первом плане здесь стоят личностные отношения.</a:t>
            </a:r>
          </a:p>
          <a:p>
            <a:r>
              <a:rPr lang="ru-RU" dirty="0" smtClean="0"/>
              <a:t>Важным </a:t>
            </a:r>
            <a:r>
              <a:rPr lang="ru-RU" dirty="0"/>
              <a:t>является вопрос о влиянии </a:t>
            </a:r>
            <a:r>
              <a:rPr lang="ru-RU" dirty="0" smtClean="0"/>
              <a:t>затяжных семейных  конфликтов на </a:t>
            </a:r>
            <a:r>
              <a:rPr lang="ru-RU" dirty="0"/>
              <a:t>волевую сферу </a:t>
            </a:r>
            <a:r>
              <a:rPr lang="ru-RU" dirty="0" smtClean="0"/>
              <a:t>детей.</a:t>
            </a:r>
            <a:endParaRPr lang="ru-RU" dirty="0"/>
          </a:p>
        </p:txBody>
      </p:sp>
      <p:pic>
        <p:nvPicPr>
          <p:cNvPr id="11265" name="Picture 1" descr="G:\выступление 10.10.2019\г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3443512"/>
            <a:ext cx="4608512" cy="3414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G:\выступление 10.10.2019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42822"/>
            <a:ext cx="5292080" cy="27151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572000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Начав самостоятельную жизнь, подросток, в основном, будет поступать так, как поступали в его родительской семье.</a:t>
            </a:r>
          </a:p>
          <a:p>
            <a:r>
              <a:rPr lang="ru-RU" dirty="0"/>
              <a:t>Умение и желание понимать другого человека, удовлетворение потребностей в равенстве составляют положительный микроклимат семьи.</a:t>
            </a:r>
          </a:p>
        </p:txBody>
      </p:sp>
      <p:pic>
        <p:nvPicPr>
          <p:cNvPr id="10242" name="Picture 2" descr="G:\выступление 10.10.2019\7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600400" cy="2243912"/>
          </a:xfrm>
          <a:prstGeom prst="rect">
            <a:avLst/>
          </a:prstGeom>
          <a:noFill/>
        </p:spPr>
      </p:pic>
      <p:pic>
        <p:nvPicPr>
          <p:cNvPr id="10243" name="Picture 3" descr="G:\выступление 10.10.2019\7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-1"/>
            <a:ext cx="4536504" cy="2835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отрицательных взаимоотношений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 доминирующий муж - подчиняющаяся жена;</a:t>
            </a:r>
          </a:p>
          <a:p>
            <a:pPr>
              <a:buNone/>
            </a:pPr>
            <a:r>
              <a:rPr lang="ru-RU" dirty="0"/>
              <a:t>2) доминирующая жена - подчиняющийся муж</a:t>
            </a:r>
            <a:r>
              <a:rPr lang="ru-RU" dirty="0" smtClean="0"/>
              <a:t>; </a:t>
            </a:r>
            <a:endParaRPr lang="ru-RU" dirty="0"/>
          </a:p>
          <a:p>
            <a:pPr>
              <a:buNone/>
            </a:pPr>
            <a:r>
              <a:rPr lang="ru-RU" dirty="0"/>
              <a:t>3) открытая или скрытая борьба между супругами за главенство;</a:t>
            </a:r>
          </a:p>
          <a:p>
            <a:pPr>
              <a:buNone/>
            </a:pPr>
            <a:r>
              <a:rPr lang="ru-RU" dirty="0"/>
              <a:t>4) изоляция супругов друг от друга.</a:t>
            </a:r>
          </a:p>
          <a:p>
            <a:endParaRPr lang="ru-RU" dirty="0"/>
          </a:p>
        </p:txBody>
      </p:sp>
      <p:pic>
        <p:nvPicPr>
          <p:cNvPr id="9217" name="Picture 1" descr="G:\выступление 10.10.2019\му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715000" cy="3810000"/>
          </a:xfrm>
          <a:prstGeom prst="rect">
            <a:avLst/>
          </a:prstGeom>
          <a:noFill/>
        </p:spPr>
      </p:pic>
      <p:pic>
        <p:nvPicPr>
          <p:cNvPr id="9218" name="Picture 2" descr="G:\выступление 10.10.2019\1506615257_zhenschina-tiran-v-s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5148064" cy="3579884"/>
          </a:xfrm>
          <a:prstGeom prst="rect">
            <a:avLst/>
          </a:prstGeom>
          <a:noFill/>
        </p:spPr>
      </p:pic>
      <p:pic>
        <p:nvPicPr>
          <p:cNvPr id="9220" name="Picture 4" descr="G:\выступление 10.10.2019\Q_9rjra2Sxffzf_c1pE7lnwF7RbbLw0GFSb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6139401" cy="3785964"/>
          </a:xfrm>
          <a:prstGeom prst="rect">
            <a:avLst/>
          </a:prstGeom>
          <a:noFill/>
        </p:spPr>
      </p:pic>
      <p:pic>
        <p:nvPicPr>
          <p:cNvPr id="9219" name="Picture 3" descr="G:\выступление 10.10.2019\79230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20688"/>
            <a:ext cx="500944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в семье доминирующим является </a:t>
            </a:r>
            <a:r>
              <a:rPr lang="ru-RU" dirty="0" smtClean="0"/>
              <a:t>отец…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4925144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Ребенок </a:t>
            </a:r>
            <a:r>
              <a:rPr lang="ru-RU" dirty="0"/>
              <a:t>будет постоянно находиться под психическим и физическим давлением со стороны отца. </a:t>
            </a:r>
            <a:endParaRPr lang="ru-RU" dirty="0" smtClean="0"/>
          </a:p>
          <a:p>
            <a:pPr algn="r"/>
            <a:r>
              <a:rPr lang="ru-RU" dirty="0" smtClean="0"/>
              <a:t>У </a:t>
            </a:r>
            <a:r>
              <a:rPr lang="ru-RU" dirty="0"/>
              <a:t>таких детей резко повышен тревожный фон, постоянная боязнь наказания за малейшую провинность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3" name="Picture 1" descr="G:\выступление 10.10.2019\muzh-t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942012" cy="39041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1101</Words>
  <Application>Microsoft Office PowerPoint</Application>
  <PresentationFormat>Экран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Влияние стиля семейного воспитания  на личностные особенности подростка </vt:lpstr>
      <vt:lpstr>Введение </vt:lpstr>
      <vt:lpstr>Актуальность</vt:lpstr>
      <vt:lpstr>Семья - как малая социальная группа </vt:lpstr>
      <vt:lpstr>Семья как основной фактор, влияющий на развитие личности подростка </vt:lpstr>
      <vt:lpstr>Слайд 6</vt:lpstr>
      <vt:lpstr>Слайд 7</vt:lpstr>
      <vt:lpstr>Типы отрицательных взаимоотношений</vt:lpstr>
      <vt:lpstr>Если в семье доминирующим является отец…</vt:lpstr>
      <vt:lpstr>Если в семье доминирующим является отец…</vt:lpstr>
      <vt:lpstr>В тех семьях, где доминирует мать…</vt:lpstr>
      <vt:lpstr>В тех семьях, где доминирует мать…</vt:lpstr>
      <vt:lpstr>В семьях, где родители ведут постоянную борьбу между собой за главенство…</vt:lpstr>
      <vt:lpstr>В семьях, где родители изолированы друг от друга…</vt:lpstr>
      <vt:lpstr>В семьях, где один или оба уклоняются от выполнения родительских обязанностей…</vt:lpstr>
      <vt:lpstr> Классификация стилей воспитания детей подросткового возраста</vt:lpstr>
      <vt:lpstr>Гипопротекция</vt:lpstr>
      <vt:lpstr>Доминирующая гиперпротекция</vt:lpstr>
      <vt:lpstr>Потворствующая гиперпротекция</vt:lpstr>
      <vt:lpstr>Эмоциональное отвержение</vt:lpstr>
      <vt:lpstr>Жестокие взаимоотношения </vt:lpstr>
      <vt:lpstr>Повышенная  моральная ответственность </vt:lpstr>
      <vt:lpstr>Таким образом</vt:lpstr>
      <vt:lpstr>Слайд 24</vt:lpstr>
      <vt:lpstr>Семейное воспитание</vt:lpstr>
      <vt:lpstr> </vt:lpstr>
      <vt:lpstr>Слайд 27</vt:lpstr>
      <vt:lpstr>Принципы гармоничных  детско-родительских отношений</vt:lpstr>
      <vt:lpstr>Характеристики гармоничных детско-родительских отношений</vt:lpstr>
      <vt:lpstr>Слайд 30</vt:lpstr>
      <vt:lpstr>Десять способов проявления родительской любви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стиля семейного воспитания на личностные особенности подростка </dc:title>
  <dc:creator>Лидочка</dc:creator>
  <cp:lastModifiedBy>Лидочка</cp:lastModifiedBy>
  <cp:revision>38</cp:revision>
  <dcterms:created xsi:type="dcterms:W3CDTF">2019-10-09T15:50:56Z</dcterms:created>
  <dcterms:modified xsi:type="dcterms:W3CDTF">2019-10-09T22:15:33Z</dcterms:modified>
</cp:coreProperties>
</file>