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sldIdLst>
    <p:sldId id="256" r:id="rId3"/>
    <p:sldId id="285" r:id="rId4"/>
    <p:sldId id="278" r:id="rId5"/>
    <p:sldId id="290" r:id="rId6"/>
    <p:sldId id="279" r:id="rId7"/>
    <p:sldId id="289" r:id="rId8"/>
    <p:sldId id="280" r:id="rId9"/>
    <p:sldId id="288" r:id="rId10"/>
    <p:sldId id="282" r:id="rId11"/>
    <p:sldId id="287" r:id="rId12"/>
    <p:sldId id="283" r:id="rId13"/>
    <p:sldId id="281" r:id="rId14"/>
    <p:sldId id="257" r:id="rId15"/>
    <p:sldId id="291" r:id="rId16"/>
    <p:sldId id="258" r:id="rId17"/>
    <p:sldId id="292" r:id="rId18"/>
    <p:sldId id="260" r:id="rId19"/>
    <p:sldId id="263" r:id="rId20"/>
    <p:sldId id="293" r:id="rId21"/>
    <p:sldId id="264" r:id="rId22"/>
    <p:sldId id="26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4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2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2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09363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7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4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87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48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217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1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42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053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2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9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814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20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83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97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064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99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154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0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9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2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9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19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15F66B-4831-4558-A4D1-D630FEBA3CC9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BE9E1C-4B7A-4CB3-99C4-095C71900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545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14.xml"/><Relationship Id="rId5" Type="http://schemas.openxmlformats.org/officeDocument/2006/relationships/slide" Target="slide1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slide" Target="slide1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ru.wikipedia.org/wiki/%D0%90%D0%B3%D0%B5%D0%B5%D0%B2,_%D0%93%D1%80%D0%B8%D0%B3%D0%BE%D1%80%D0%B8%D0%B9_%D0%90%D0%BD%D1%82%D0%BE%D0%BD%D0%BE%D0%B2%D0%B8%D1%87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94027" y="1745114"/>
            <a:ext cx="9755187" cy="120169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dirty="0"/>
              <a:t>Тула военная</a:t>
            </a:r>
          </a:p>
        </p:txBody>
      </p:sp>
      <p:pic>
        <p:nvPicPr>
          <p:cNvPr id="1026" name="Picture 2" descr="1941 год: Героическая оборона Ту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256">
            <a:off x="5633905" y="4518996"/>
            <a:ext cx="2273676" cy="14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16.stc.all.kpcdn.net/share/i/3/774317/inx6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791">
            <a:off x="1303526" y="4753936"/>
            <a:ext cx="1908038" cy="14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1410416">
            <a:off x="2547861" y="19796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образовательное учреждение 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«Дом детского творчества»</a:t>
            </a:r>
          </a:p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Ясногорского района Тульской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 rot="21372968">
            <a:off x="4850153" y="3330107"/>
            <a:ext cx="61909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Calibri"/>
              </a:rPr>
              <a:t>           		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Флягина Ольга Николаевна,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методист МОУ ДО «ДДТ»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7065">
            <a:off x="8851934" y="4361713"/>
            <a:ext cx="1784121" cy="140213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0673977" y="6111551"/>
            <a:ext cx="1297200" cy="636684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4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726" y="288985"/>
            <a:ext cx="7968547" cy="115196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Антонович Агеев (1902-1941).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82342" y="1613478"/>
            <a:ext cx="51610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первых дней войны Агеев начал создавать из шахтеров народное ополчение для борьбы с диверсантами, ракетчиками, для уничтожения фашистских листовок и т.п. 30 октября фашисты пытались прорваться в Тулу через поселок Красный Перекоп. Агеев под обстрелом лично выносил и выводил раненых с поля боя. 7 раз ходил комиссар на передовую, а на 8-й погиб. Похоронен на </a:t>
            </a:r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Всехсвятском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кладбище г. Тулы.</a:t>
            </a:r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10282079" y="5692921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8" y="1826517"/>
            <a:ext cx="4194110" cy="274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0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1056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награду помимо золотой Звезды получила Тула 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8616" y="1811529"/>
            <a:ext cx="2067799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 Медаль «За отвагу»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83449" y="1811529"/>
            <a:ext cx="2089350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Орден Ленина</a:t>
            </a:r>
            <a:endParaRPr lang="ru-RU" sz="2400" dirty="0"/>
          </a:p>
        </p:txBody>
      </p:sp>
      <p:pic>
        <p:nvPicPr>
          <p:cNvPr id="1026" name="Picture 2" descr="http://botkinmoscow.ru/upload/medialibrary/b49/b49ab0acebe43de990e9360413410f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32" y="1471946"/>
            <a:ext cx="2217474" cy="29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853979" y="4963069"/>
            <a:ext cx="1856980" cy="405482"/>
            <a:chOff x="1819093" y="5045775"/>
            <a:chExt cx="1764616" cy="36933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8883449" y="4046136"/>
            <a:ext cx="2089350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Медаль 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«За боевые заслуги»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37840" y="4046136"/>
            <a:ext cx="2089350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Орден «Красной Звезды»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710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930" y="323491"/>
            <a:ext cx="9277709" cy="115196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 Тулы в годы Великой Отечественной войны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84242" y="2180902"/>
            <a:ext cx="47013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высоко оценила ратный и трудовой подвиг Тулы в годы Великой Отечественной войны, наградив ее в 1966 году орденом Ленина, а в 1976 году присвоив ей почетное звание «Город-герой» с вручением медали «Золотая Звезда».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910" y="1971928"/>
            <a:ext cx="2213040" cy="29141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971929"/>
            <a:ext cx="2054530" cy="291414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10282079" y="5692921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5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18249" y="323492"/>
            <a:ext cx="8082951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винтовку Мосина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6419" y="1421887"/>
            <a:ext cx="5426015" cy="1427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1026" name="Picture 2" descr="http://www.dogswar.ru/images/stories/experement/kalash-195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93" y="1691294"/>
            <a:ext cx="4978066" cy="88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015201" y="3595959"/>
            <a:ext cx="5667555" cy="1427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6431" y="1421888"/>
            <a:ext cx="5426015" cy="1427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" name="Рисунок 1" descr="http://mosinnagant.net/sniper%20section/images/svt40sniperlef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23" y="1603042"/>
            <a:ext cx="4099230" cy="106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ic.pics.livejournal.com/nagolovu_voenny/52535377/61862/61862_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03" y="3860348"/>
            <a:ext cx="5428349" cy="8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rId5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20948" y="3030378"/>
            <a:ext cx="1856980" cy="405482"/>
            <a:chOff x="1819093" y="5045775"/>
            <a:chExt cx="1764616" cy="36933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2" name="TextBox 11">
              <a:hlinkClick r:id="rId6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9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406770" y="323492"/>
            <a:ext cx="6469811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Иванович Мосин (1849-1902).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27275" y="959150"/>
            <a:ext cx="66854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Винтовка Мосина.7,62-мм (3-линейная) винтовка образца 1891 года — магазинная винтовка, принятая на вооружение Российской Императорской армии в 1891 году.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использовалась в период с 1891 до конца Великой Отечественной войны, в этот период многократно модернизировалась.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трёхлинейка происходит от калибра ствола винтовки, который равен трём русским линиям (старая мера длины, равная одной десятой дюйма, или 2,54 мм — соответственно, три линии равны 7,62 мм).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винтовки образца 1891 года и её модификаций был создан целый ряд образцов спортивного и охотничьего оружия, как нарезного, так и гладкоствольного.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84" y="1048919"/>
            <a:ext cx="3042782" cy="400366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0282079" y="5692921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3676451" y="755934"/>
            <a:ext cx="3814279" cy="24805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Скругленный прямоугольник 9">
            <a:hlinkClick r:id="rId2" action="ppaction://hlinksldjump"/>
          </p:cNvPr>
          <p:cNvSpPr/>
          <p:nvPr/>
        </p:nvSpPr>
        <p:spPr>
          <a:xfrm>
            <a:off x="134823" y="3001623"/>
            <a:ext cx="3686286" cy="24017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332454" y="3001624"/>
            <a:ext cx="3712232" cy="240173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2052" name="Picture 4" descr="http://warspot-asset.s3.amazonaws.com/articles/pictures/000/024/218/content/mediummk1s12-b812e4f2c4294c890672e39528bfd7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94" y="918322"/>
            <a:ext cx="2999374" cy="21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helib.ru/books/00/17/31/00173151/i_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006" y="3167093"/>
            <a:ext cx="3079127" cy="207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18249" y="323492"/>
            <a:ext cx="8082951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 танк Кошкина т-34</a:t>
            </a:r>
          </a:p>
        </p:txBody>
      </p:sp>
      <p:sp>
        <p:nvSpPr>
          <p:cNvPr id="11" name="Управляющая кнопка: далее 10">
            <a:hlinkClick r:id="rId5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977" y="3236510"/>
            <a:ext cx="3299980" cy="191398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049476" y="2478698"/>
            <a:ext cx="1856980" cy="405482"/>
            <a:chOff x="1819093" y="5045775"/>
            <a:chExt cx="1764616" cy="36933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5" name="TextBox 14">
              <a:hlinkClick r:id="rId2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1065" y="1399006"/>
            <a:ext cx="71426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конструктор танка Т-34-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М.И.Кошкин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окончания института в 1934 году Кошкин вместе с группой дипломников пришел работать в ОКМО завода №185, который выпускал в год до 20 опытных конструкций бронетехники.  Он принимает участие в разработке среднего танка с противопульным бронированием Т-29-5. 4 мая 1938 года в Москве состоялось расширенное заседание Комитета обороны. На Комитете было поручено разработать конструкцию машины с использованием только гусеничного двигателя, вооруженной 76-мм пушкой и с толщиной брони, увеличенной до 30мм. Этим занялся Кошкин. Так появился танк Т-34.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18249" y="323492"/>
            <a:ext cx="8082951" cy="4701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Ильич Кошкин  (1898-1940). </a:t>
            </a:r>
          </a:p>
        </p:txBody>
      </p:sp>
      <p:pic>
        <p:nvPicPr>
          <p:cNvPr id="6146" name="Picture 2" descr="Портр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45" y="1399005"/>
            <a:ext cx="2535950" cy="34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0282079" y="5692921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9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6154267" y="2191110"/>
            <a:ext cx="4649638" cy="2932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18249" y="323492"/>
            <a:ext cx="8082951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тигр-1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2418" y="2191110"/>
            <a:ext cx="4384202" cy="293298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11266" name="Picture 2" descr="http://www.tanks-encyclopedia.com/ww2/nazi_germany/photos/Bundesarchiv_Budapest_Panzer_VI_(Tiger_II_Koenigstiger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54" y="2459862"/>
            <a:ext cx="3894877" cy="245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g-fotki.yandex.ru/get/6419/84774810.4b/0_86a8f_7a61f109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39" y="2510287"/>
            <a:ext cx="4257563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2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1518249" y="323492"/>
            <a:ext cx="8082951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разработчиком первого армейского самозарядного пистолета СССР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" y="1799385"/>
            <a:ext cx="4193496" cy="2767496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458543" y="4956996"/>
            <a:ext cx="1856980" cy="405482"/>
            <a:chOff x="1819093" y="5045775"/>
            <a:chExt cx="1764616" cy="36933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9" name="TextBox 18">
              <a:hlinkClick r:id="rId4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5301548" y="1550901"/>
            <a:ext cx="2067799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PT Sans"/>
              </a:rPr>
              <a:t>Ф.В.Токарев</a:t>
            </a:r>
            <a:endParaRPr lang="ru-RU" sz="24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86810" y="3518103"/>
            <a:ext cx="2067799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PT Sans"/>
              </a:rPr>
              <a:t>И.Я.Стечкин</a:t>
            </a:r>
            <a:endParaRPr lang="ru-RU" sz="24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458139" y="1609016"/>
            <a:ext cx="2125142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PT Sans"/>
              </a:rPr>
              <a:t>С.Г.Симонов</a:t>
            </a:r>
            <a:endParaRPr lang="ru-RU" sz="24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35315" y="3518103"/>
            <a:ext cx="2200264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PT Sans"/>
              </a:rPr>
              <a:t>Н.Ф.Макаров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036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zernoland.ru/din_files/events_238.gif?57ed48e28db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78" y="1485664"/>
            <a:ext cx="1980986" cy="29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3.bp.blogspot.com/-hDVL0BUFFK8/TfZiv4B3wEI/AAAAAAAAEHg/4Z3_o6Lw75Q/s1600/tokarev_at_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19" y="1485663"/>
            <a:ext cx="2751828" cy="29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13502" y="1096365"/>
            <a:ext cx="57941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Ф.В. Токарев прошёл курс Офицерской стрелковой школы в Ораниенбауме. Там Токарев разработал образец автоматической винтовки, изготовленной путём переделки винтовки Мосина. </a:t>
            </a:r>
          </a:p>
          <a:p>
            <a:pPr algn="just"/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1930г. особое внимание Токарева привлёк пистолет </a:t>
            </a:r>
            <a:r>
              <a:rPr lang="ru-RU" sz="20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Colt</a:t>
            </a:r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1911, системы Браунинга. Несколько упростив, применил в ТТ не только эту систему, но и всю компоновочную схему. Токареву удалось создать необычно мощный и компактный пистолет. </a:t>
            </a:r>
          </a:p>
          <a:p>
            <a:pPr algn="just"/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1930 году на вооружение армии поступил разработанный Токаревым самозарядный пистолет ТТ, которая применялась в Великой Отечественной войне.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057399" y="293301"/>
            <a:ext cx="8082951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Васильевич Токарев (1871—1968).</a:t>
            </a:r>
          </a:p>
        </p:txBody>
      </p:sp>
      <p:sp>
        <p:nvSpPr>
          <p:cNvPr id="7" name="Управляющая кнопка: далее 6">
            <a:hlinkClick r:id="rId4" action="ppaction://hlinksldjump" highlightClick="1"/>
          </p:cNvPr>
          <p:cNvSpPr/>
          <p:nvPr/>
        </p:nvSpPr>
        <p:spPr>
          <a:xfrm>
            <a:off x="10282079" y="5692921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4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444" y="1959429"/>
            <a:ext cx="4812511" cy="209902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на то, что Тула была, по существу, окружена и дралась в невероятно тяжелых условиях, туляки вместе с армией сумели отстоять Тулу. Тула - это старинный город оружейников. И я считаю, что мужество в Великой Отечественной войне с врагом создает все предпосылки, чтобы этому славному городу было присвоено звание города-героя".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Г.К. Жуков</a:t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dirty="0"/>
          </a:p>
        </p:txBody>
      </p:sp>
      <p:pic>
        <p:nvPicPr>
          <p:cNvPr id="8194" name="Picture 2" descr="https://im3-tub-ru.yandex.net/i?id=ccdd05aadccc468c446cf5bff81ada68&amp;n=33&amp;h=225&amp;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0" y="594826"/>
            <a:ext cx="5651242" cy="42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0256809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9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elta.by/images/storage/news/000022_120899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0" y="1837426"/>
            <a:ext cx="4847780" cy="269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18249" y="323492"/>
            <a:ext cx="8082951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кого из этих маршалов была названа серия тяжелых танков 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766140" y="4692071"/>
            <a:ext cx="1856980" cy="405482"/>
            <a:chOff x="1819093" y="5045775"/>
            <a:chExt cx="1764616" cy="369332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7" name="TextBox 16">
              <a:hlinkClick r:id="rId3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5624761" y="1783896"/>
            <a:ext cx="2512923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К.Ворошилов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643925" y="3638548"/>
            <a:ext cx="2582017" cy="117465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К.Рокоссовский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43925" y="1783896"/>
            <a:ext cx="2512923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В.Дягтерев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624761" y="3638548"/>
            <a:ext cx="2512923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Н.Ватутин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 flipH="1">
            <a:off x="10265434" y="5692921"/>
            <a:ext cx="1345113" cy="59522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67751" y="323492"/>
            <a:ext cx="9497683" cy="7254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Климент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ефремович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Ворошилов (1953-1960)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1" y="1066570"/>
            <a:ext cx="2495550" cy="3743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47712" y="1230072"/>
            <a:ext cx="65301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    военачальник,    государственный    и    партийный      деятель,       участник        Гражданской       войны,    один    из    первых Маршалов Советского  Союза.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Герой Советского Союза, Герой Социалистического Труда. Ворошилову принадлежит рекорд продолжительности пребывания в Политбюро ЦК ВКП/б/ (ЦК КПСС), Президиум ЦК КПСС (34 с половиной года, 1926—1960).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Маршал Советского Союза Ворошилов Климент Ефремович дважды удостоен звания Героя Советского Союза.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Ворошилова была названа серия тяжелых танков КВ (официальная расшифровка — Клим Ворошилов) Путиловского завода.</a:t>
            </a: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 flipH="1">
            <a:off x="10265434" y="5692921"/>
            <a:ext cx="1345113" cy="595223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4068" y="563512"/>
            <a:ext cx="10396882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Официальной датой начала героической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обороны Тулы считается: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4871" y="3761994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2 октября 1941 года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66718" y="3761994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9 сентября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1941 года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4871" y="1917234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24 октября 1941 года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66718" y="1917234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20 ноября 1941 года</a:t>
            </a:r>
            <a:endParaRPr lang="ru-RU" sz="2400" dirty="0"/>
          </a:p>
        </p:txBody>
      </p:sp>
      <p:pic>
        <p:nvPicPr>
          <p:cNvPr id="2050" name="Picture 2" descr="1941 год: Героическая оборона Ту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69" y="1917234"/>
            <a:ext cx="4799559" cy="296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021458" y="4959925"/>
            <a:ext cx="1856980" cy="405482"/>
            <a:chOff x="1819093" y="5045775"/>
            <a:chExt cx="1764616" cy="36933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3" name="TextBox 12">
              <a:hlinkClick r:id="rId4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03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5820" y="168215"/>
            <a:ext cx="5281418" cy="115196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обороны Тулы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15131" y="1061388"/>
            <a:ext cx="6650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Тулы началась 24 октября. Немецкая танковая дивизия Германа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Брайта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форсировала р.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Зуша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между Тульской и Орловской областями.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ожесточенная схватка с противником произошла в районе Ясной Поляны, в 18 км от Тулы. Советские войска были вынуждены отступить, а немецкие войска стали готовиться к захвату города.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наступление армии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Гейнца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Гудериана началось 10 ноября. Из-за того, что немцы не сумели ворваться в город,  командование вермахта приняло решение окружить Тулу. Защитники города вместе с 50-й армией отбивали удар за ударом, выигрывая время. К началу декабря удалось снять угрозу захвата города.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декабря началась Тульская наступательная операция. Красная армия и жители Тульской области смогли отстоять город, не дав немцам прорваться к  Москве.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1tulatv.ru/sites/default/files/styles/large/public/tmp11b-56.jpg?itok=2OqAJV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49" y="1690777"/>
            <a:ext cx="3917262" cy="226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5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764" y="6704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оборонительная операция закончилась: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14871" y="1573761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12 января 1941 года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4871" y="3797083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27 ноября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1941 года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79368" y="3797083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5 февраля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1941 года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79368" y="1573761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5 декабря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1941 года</a:t>
            </a:r>
            <a:endParaRPr lang="ru-RU" sz="2400" dirty="0"/>
          </a:p>
        </p:txBody>
      </p:sp>
      <p:pic>
        <p:nvPicPr>
          <p:cNvPr id="3074" name="Picture 2" descr="http://f.tbclib.ru/virtual_fair/4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49" y="1573761"/>
            <a:ext cx="4862539" cy="334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307928" y="4996872"/>
            <a:ext cx="1856980" cy="405482"/>
            <a:chOff x="1819093" y="5045775"/>
            <a:chExt cx="1764616" cy="369332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5" name="TextBox 14">
              <a:hlinkClick r:id="rId4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34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5072" y="280361"/>
            <a:ext cx="3750230" cy="70305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ТУЛЫ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70739" y="1179827"/>
            <a:ext cx="55701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Тульской оборонительной операции перед советскими войсками стояла цель отразить наступление вермахта на тульском направлении и предотвратить обход Москвы с юга. Тулу обороняли части 50-й армии под командованием генерал-лейтенанта Ивана Болдина, местный гарнизон и народное ополчение. С немецкой стороны наступление вела 2-я танковая армия генерал-полковника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Гейнца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Гудериана. Тульская оборонительная операция сыграла важную роль в успешном для СССР завершении Московской битвы.</a:t>
            </a:r>
          </a:p>
        </p:txBody>
      </p:sp>
      <p:pic>
        <p:nvPicPr>
          <p:cNvPr id="2050" name="Picture 2" descr="https://upload.wikimedia.org/wikipedia/commons/thumb/1/1b/%D0%A1%D0%BE%D0%BB%D0%B4%D0%B0%D1%82%D1%8B_%D0%A2%D1%83%D0%BB%D1%8C%D1%81%D0%BA%D0%BE%D0%B3%D0%BE_%D1%80%D0%B0%D0%B1%D0%BE%D1%87%D0%B5%D0%B3%D0%BE_%D0%BF%D0%BE%D0%BB%D0%BA%D0%B0._%D0%9E%D0%B1%D0%BE%D1%80%D0%BE%D0%BD%D0%B0_%D0%A2%D1%83%D0%BB%D1%8B_%28%D0%A0%D0%BE%D0%B3%D0%BE%D0%B6%D0%B8%D0%BD%D1%81%D0%BA%D0%B8%D0%B9_%D0%BF%D0%BE%D1%81%D0%B5%D0%BB%D0%BE%D0%BA%29._1941.jpg/800px-%D0%A1%D0%BE%D0%BB%D0%B4%D0%B0%D1%82%D1%8B_%D0%A2%D1%83%D0%BB%D1%8C%D1%81%D0%BA%D0%BE%D0%B3%D0%BE_%D1%80%D0%B0%D0%B1%D0%BE%D1%87%D0%B5%D0%B3%D0%BE_%D0%BF%D0%BE%D0%BB%D0%BA%D0%B0._%D0%9E%D0%B1%D0%BE%D1%80%D0%BE%D0%BD%D0%B0_%D0%A2%D1%83%D0%BB%D1%8B_%28%D0%A0%D0%BE%D0%B3%D0%BE%D0%B6%D0%B8%D0%BD%D1%81%D0%BA%D0%B8%D0%B9_%D0%BF%D0%BE%D1%81%D0%B5%D0%BB%D0%BE%D0%BA%29._1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73" y="1179827"/>
            <a:ext cx="2578999" cy="36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94808" y="4829697"/>
            <a:ext cx="3601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Солдаты Тульского рабочего полка. Оборона Тулы (</a:t>
            </a:r>
            <a:r>
              <a:rPr lang="ru-RU" sz="1400" dirty="0" err="1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Рогожинский</a:t>
            </a:r>
            <a:r>
              <a:rPr lang="ru-RU" sz="1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поселок). 1941 год.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297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906" y="172527"/>
            <a:ext cx="10396882" cy="586597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3C3C3C"/>
                </a:solidFill>
                <a:latin typeface="PT Sans"/>
              </a:rPr>
            </a:b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 создан тульский рабочий полк</a:t>
            </a:r>
            <a:b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77012" y="3926101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23 октября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1941 года</a:t>
            </a:r>
            <a:endParaRPr lang="ru-RU" sz="2400" dirty="0"/>
          </a:p>
        </p:txBody>
      </p:sp>
      <p:pic>
        <p:nvPicPr>
          <p:cNvPr id="4098" name="Picture 2" descr="http://s16.stc.all.kpcdn.net/share/i/3/774317/inx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5" y="1235775"/>
            <a:ext cx="5076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33443" y="3926101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23 декабря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1941 года</a:t>
            </a:r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33443" y="1395345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21 октября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1943 года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51309" y="1395345"/>
            <a:ext cx="192210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3 марта</a:t>
            </a:r>
          </a:p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1942 года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140307" y="5116944"/>
            <a:ext cx="1856980" cy="405482"/>
            <a:chOff x="1819093" y="5045775"/>
            <a:chExt cx="1764616" cy="36933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18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626" y="116457"/>
            <a:ext cx="10396882" cy="71167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тульского рабочего полка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84475" y="1007274"/>
            <a:ext cx="593497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начала войны в Тульской области началось формирование истребительных батальонов, отрядов ополчения и боевых рабочих дружин. В Туле было создано 79 истребительных батальонов. В состав истребительных батальонов входили проверенные коммунисты, комсомольцы и советские активисты, способные владеть оружием. 23 октября 1941 года городской комитет обороны принял решение сформировать Тульский рабочий полк в составе 1500 человек, объединив пять батальонов. Полк возглавил начальник 4-го отдела Управления НКВД Тульской области капитан госбезопасности Анатолий Горшков. Комиссар полка — 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Агеев, Григорий Антонович"/>
              </a:rPr>
              <a:t>Григорий Агеев</a:t>
            </a:r>
            <a:r>
              <a:rPr lang="ru-RU" sz="2000" dirty="0">
                <a:solidFill>
                  <a:srgbClr val="0B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http://btula.ru/data/page_files/kommunar_22_iyunya_1941/76_bi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06" y="1591481"/>
            <a:ext cx="4475138" cy="308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785" y="16328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Первого комиссара Тульского Рабочего полка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80001" y="1404797"/>
            <a:ext cx="1693960" cy="257031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905836" y="1794276"/>
            <a:ext cx="2058381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PT Sans"/>
              </a:rPr>
              <a:t>Н.Ф.Ватутин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6197" y="4193614"/>
            <a:ext cx="295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 Антонович Агеев (1902-1941).</a:t>
            </a:r>
          </a:p>
        </p:txBody>
      </p:sp>
      <p:sp>
        <p:nvSpPr>
          <p:cNvPr id="7" name="Управляющая кнопка: далее 6">
            <a:hlinkClick r:id="rId3" action="ppaction://hlinksldjump" highlightClick="1"/>
          </p:cNvPr>
          <p:cNvSpPr/>
          <p:nvPr/>
        </p:nvSpPr>
        <p:spPr>
          <a:xfrm>
            <a:off x="10291315" y="5693434"/>
            <a:ext cx="1328468" cy="595223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dirty="0" err="1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494706" y="5058446"/>
            <a:ext cx="1856980" cy="405482"/>
            <a:chOff x="1819093" y="5045775"/>
            <a:chExt cx="1764616" cy="36933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819093" y="5045775"/>
              <a:ext cx="1764616" cy="369332"/>
            </a:xfrm>
            <a:prstGeom prst="roundRect">
              <a:avLst/>
            </a:prstGeom>
            <a:solidFill>
              <a:srgbClr val="00B05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sp>
          <p:nvSpPr>
            <p:cNvPr id="10" name="TextBox 9">
              <a:hlinkClick r:id="rId4" action="ppaction://hlinksldjump"/>
            </p:cNvPr>
            <p:cNvSpPr txBox="1"/>
            <p:nvPr/>
          </p:nvSpPr>
          <p:spPr>
            <a:xfrm>
              <a:off x="1892984" y="5045775"/>
              <a:ext cx="1616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Подробнее</a:t>
              </a:r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4905837" y="4095442"/>
            <a:ext cx="2058380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3C3C3C"/>
                </a:solidFill>
                <a:latin typeface="PT Sans"/>
              </a:rPr>
              <a:t>Л.А.Говоров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9209" y="4095442"/>
            <a:ext cx="207174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Г. А. Агеев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69209" y="1794276"/>
            <a:ext cx="2071746" cy="11196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3C3C3C"/>
                </a:solidFill>
                <a:latin typeface="PT Sans"/>
              </a:rPr>
              <a:t>А. А. Агеев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971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spDef>
      <a:spPr/>
      <a:bodyPr wrap="none">
        <a:spAutoFit/>
      </a:bodyPr>
      <a:lstStyle>
        <a:defPPr>
          <a:defRPr dirty="0" err="1" smtClean="0">
            <a:solidFill>
              <a:srgbClr val="333333"/>
            </a:solidFill>
            <a:latin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1089</TotalTime>
  <Words>1138</Words>
  <Application>Microsoft Office PowerPoint</Application>
  <PresentationFormat>Широкоэкранный</PresentationFormat>
  <Paragraphs>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Impact</vt:lpstr>
      <vt:lpstr>PT Sans</vt:lpstr>
      <vt:lpstr>Times New Roman</vt:lpstr>
      <vt:lpstr>Verdana</vt:lpstr>
      <vt:lpstr>Wingdings 2</vt:lpstr>
      <vt:lpstr>HDOfficeLightV0</vt:lpstr>
      <vt:lpstr>Главное мероприятие</vt:lpstr>
      <vt:lpstr> Тула военная</vt:lpstr>
      <vt:lpstr>НЕ смотря на то, что Тула была, по существу, окружена и дралась в невероятно тяжелых условиях, туляки вместе с армией сумели отстоять Тулу. Тула - это старинный город оружейников. И я считаю, что мужество в Великой Отечественной войне с врагом создает все предпосылки, чтобы этому славному городу было присвоено звание города-героя".    Г.К. Жуков </vt:lpstr>
      <vt:lpstr>Официальной датой начала героической  обороны Тулы считается:</vt:lpstr>
      <vt:lpstr>обороны Тулы </vt:lpstr>
      <vt:lpstr>Тульская оборонительная операция закончилась:</vt:lpstr>
      <vt:lpstr>ОБОРОНА ТУЛЫ</vt:lpstr>
      <vt:lpstr> Когда был создан тульский рабочий полк </vt:lpstr>
      <vt:lpstr>создание тульского рабочего полка</vt:lpstr>
      <vt:lpstr>Как звали Первого комиссара Тульского Рабочего полка</vt:lpstr>
      <vt:lpstr>Григорий Антонович Агеев (1902-1941).</vt:lpstr>
      <vt:lpstr>Какую награду помимо золотой Звезды получила Тула   в годы Великой Отечественной войны</vt:lpstr>
      <vt:lpstr>награды Тулы в годы Великой Отечественной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FFamily</cp:lastModifiedBy>
  <cp:revision>72</cp:revision>
  <dcterms:created xsi:type="dcterms:W3CDTF">2016-11-07T14:52:23Z</dcterms:created>
  <dcterms:modified xsi:type="dcterms:W3CDTF">2020-03-24T05:26:29Z</dcterms:modified>
</cp:coreProperties>
</file>